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2015.03.23.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2015.03.23.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2015.03.23.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2015.03.23.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2015.03.23.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2015.03.23.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2015.03.23.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2015.03.23.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2015.03.23.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2015.03.23.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2015.03.23.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CDE75-89FD-47D4-96B5-7D53BD2E92D4}" type="datetimeFigureOut">
              <a:rPr lang="hu-HU" smtClean="0"/>
              <a:pPr/>
              <a:t>2015.03.23.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 2. </a:t>
            </a:r>
            <a:r>
              <a:rPr lang="hu-HU" dirty="0" smtClean="0"/>
              <a:t>világháború (1939-1945)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A náci birodalom előretörése</a:t>
            </a:r>
            <a:endParaRPr lang="hu-H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háború kitörése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74848" y="1844824"/>
            <a:ext cx="8769152" cy="4525963"/>
          </a:xfrm>
        </p:spPr>
        <p:txBody>
          <a:bodyPr>
            <a:normAutofit fontScale="92500" lnSpcReduction="10000"/>
          </a:bodyPr>
          <a:lstStyle/>
          <a:p>
            <a:r>
              <a:rPr lang="hu-HU" b="1" dirty="0" smtClean="0"/>
              <a:t>1939. aug. 23.: </a:t>
            </a:r>
            <a:r>
              <a:rPr lang="hu-HU" b="1" dirty="0" err="1" smtClean="0"/>
              <a:t>Molotov-Ribbentrop-paktum</a:t>
            </a:r>
            <a:r>
              <a:rPr lang="hu-HU" b="1" dirty="0" smtClean="0"/>
              <a:t> 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err="1" smtClean="0"/>
              <a:t>-meg</a:t>
            </a:r>
            <a:r>
              <a:rPr lang="hu-HU" dirty="0" smtClean="0"/>
              <a:t> nem támadási egyezmény</a:t>
            </a:r>
            <a:br>
              <a:rPr lang="hu-HU" dirty="0" smtClean="0"/>
            </a:br>
            <a:r>
              <a:rPr lang="hu-HU" dirty="0" err="1" smtClean="0"/>
              <a:t>-a</a:t>
            </a:r>
            <a:r>
              <a:rPr lang="hu-HU" dirty="0" smtClean="0"/>
              <a:t> titkos záradékban Lengyelország felosztása-az érdekszférák elhatárolása</a:t>
            </a:r>
            <a:br>
              <a:rPr lang="hu-HU" dirty="0" smtClean="0"/>
            </a:br>
            <a:r>
              <a:rPr lang="hu-HU" dirty="0" err="1" smtClean="0"/>
              <a:t>-a</a:t>
            </a:r>
            <a:r>
              <a:rPr lang="hu-HU" dirty="0" smtClean="0"/>
              <a:t> Szovjetunió jogot formálhat a Baltikumra, Besszarábiára 			TK.111-112/1-2.</a:t>
            </a:r>
          </a:p>
          <a:p>
            <a:r>
              <a:rPr lang="hu-HU" b="1" dirty="0" smtClean="0"/>
              <a:t>1939. szeptember 1.: </a:t>
            </a:r>
            <a:r>
              <a:rPr lang="hu-HU" b="1" dirty="0" err="1" smtClean="0"/>
              <a:t>Danzig</a:t>
            </a:r>
            <a:r>
              <a:rPr lang="hu-HU" b="1" dirty="0" smtClean="0"/>
              <a:t> német lerohanása </a:t>
            </a:r>
            <a:r>
              <a:rPr lang="hu-HU" dirty="0" smtClean="0"/>
              <a:t>hadüzenet nélkül</a:t>
            </a:r>
            <a:br>
              <a:rPr lang="hu-HU" dirty="0" smtClean="0"/>
            </a:br>
            <a:r>
              <a:rPr lang="hu-HU" dirty="0" smtClean="0"/>
              <a:t>	Hitler meglepetésére brit és francia hadüzenet</a:t>
            </a:r>
          </a:p>
          <a:p>
            <a:r>
              <a:rPr lang="hu-HU" dirty="0" smtClean="0"/>
              <a:t>Két hét múlva szovjet támadás; az ország felosztása</a:t>
            </a:r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>
            <a:off x="251520" y="5229200"/>
            <a:ext cx="64807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Furcsa háború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Érdemi hadműveletek helyett kivárás; a franciák a Maginot-vonalnál védekeznek. Hitük szerint ez átjárhatatlan.</a:t>
            </a:r>
          </a:p>
          <a:p>
            <a:r>
              <a:rPr lang="hu-HU" i="1" dirty="0" smtClean="0"/>
              <a:t>A </a:t>
            </a:r>
            <a:r>
              <a:rPr lang="hu-HU" i="1" dirty="0" err="1" smtClean="0"/>
              <a:t>fr</a:t>
            </a:r>
            <a:r>
              <a:rPr lang="hu-HU" i="1" dirty="0" smtClean="0"/>
              <a:t>. hadügyminiszter által építtetett erődrendszer, melyet később a német erők Belgiumon áthaladva kikerülnek.</a:t>
            </a:r>
          </a:p>
          <a:p>
            <a:r>
              <a:rPr lang="hu-HU" dirty="0" smtClean="0"/>
              <a:t>A „ szövetségesek” még nem tudnak támadni, Lengyelország gyors összeomlása miatt ugyanis még nem voltak felkészülve, Hitler pedig még nem akar			„ülőháború”.</a:t>
            </a:r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>
            <a:off x="2771800" y="5589240"/>
            <a:ext cx="115212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Felfelé nyíl 4"/>
          <p:cNvSpPr/>
          <p:nvPr/>
        </p:nvSpPr>
        <p:spPr>
          <a:xfrm flipH="1">
            <a:off x="3635896" y="2420888"/>
            <a:ext cx="72008" cy="57606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szovjet-finn háború (1939-1940)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smtClean="0"/>
              <a:t>A </a:t>
            </a:r>
            <a:r>
              <a:rPr lang="hu-HU" dirty="0" err="1" smtClean="0"/>
              <a:t>Szu.-hogy</a:t>
            </a:r>
            <a:r>
              <a:rPr lang="hu-HU" dirty="0" smtClean="0"/>
              <a:t> határa Leningrádtól távolabb </a:t>
            </a:r>
            <a:r>
              <a:rPr lang="hu-HU" dirty="0" err="1" smtClean="0"/>
              <a:t>kerüljön-területcserét</a:t>
            </a:r>
            <a:r>
              <a:rPr lang="hu-HU" dirty="0" smtClean="0"/>
              <a:t> javasolt Finnországnak. A Balti-öböl melletti területekért a Kola-félszigeten ajánlott területileg nagyobb, de értéktelenebb területeket. </a:t>
            </a:r>
            <a:br>
              <a:rPr lang="hu-HU" dirty="0" smtClean="0"/>
            </a:br>
            <a:r>
              <a:rPr lang="hu-HU" dirty="0" smtClean="0"/>
              <a:t>A finnek visszautasították az ajánlatot		a Vörös Hadsereg hadüzenet nélkül megtámadta az országot. </a:t>
            </a:r>
            <a:br>
              <a:rPr lang="hu-HU" dirty="0" smtClean="0"/>
            </a:br>
            <a:r>
              <a:rPr lang="hu-HU" dirty="0" smtClean="0"/>
              <a:t>A finnek oldalán magyar önkéntesek is harcoltak.</a:t>
            </a:r>
          </a:p>
          <a:p>
            <a:r>
              <a:rPr lang="hu-HU" dirty="0" smtClean="0"/>
              <a:t>Az újabb szovjet támadást a finnek már nem tudták visszaverni.</a:t>
            </a:r>
          </a:p>
          <a:p>
            <a:r>
              <a:rPr lang="hu-HU" dirty="0" smtClean="0"/>
              <a:t>Hogy az egész ország megszállását elkerüljék, békét kötöttek területátadással.	TK 116. Nézőpontok</a:t>
            </a:r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>
            <a:off x="6588224" y="3068960"/>
            <a:ext cx="93610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Skandinávia elfoglalása: 1940 tavasza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77500" lnSpcReduction="20000"/>
          </a:bodyPr>
          <a:lstStyle/>
          <a:p>
            <a:r>
              <a:rPr lang="hu-HU" dirty="0" smtClean="0"/>
              <a:t>Dánia, Norvégia-így biztosítható a svédországi vasércszállítás</a:t>
            </a:r>
          </a:p>
          <a:p>
            <a:r>
              <a:rPr lang="hu-HU" dirty="0" err="1" smtClean="0"/>
              <a:t>Quislingizmus</a:t>
            </a:r>
            <a:r>
              <a:rPr lang="hu-HU" dirty="0" smtClean="0"/>
              <a:t>=a kollaboráció, a nácikkal való együttműködés</a:t>
            </a:r>
          </a:p>
          <a:p>
            <a:r>
              <a:rPr lang="hu-HU" dirty="0" smtClean="0"/>
              <a:t>A németek elvágják egymástól a francia és az angol erőket; Anglia evakuálja csapatait (</a:t>
            </a:r>
            <a:r>
              <a:rPr lang="hu-HU" dirty="0" err="1" smtClean="0"/>
              <a:t>Dunquerque</a:t>
            </a:r>
            <a:r>
              <a:rPr lang="hu-HU" dirty="0" smtClean="0"/>
              <a:t>); a hadfelszerelés német zsákmány</a:t>
            </a:r>
          </a:p>
          <a:p>
            <a:r>
              <a:rPr lang="hu-HU" b="1" dirty="0" smtClean="0"/>
              <a:t>Franciaország lerohanása </a:t>
            </a:r>
            <a:r>
              <a:rPr lang="hu-HU" dirty="0" smtClean="0"/>
              <a:t>(nincs a páncélosokat támogató légierő), </a:t>
            </a:r>
            <a:r>
              <a:rPr lang="hu-HU" b="1" dirty="0" smtClean="0"/>
              <a:t>kapitulációja (1940. június</a:t>
            </a:r>
            <a:r>
              <a:rPr lang="hu-HU" dirty="0" smtClean="0"/>
              <a:t>, a </a:t>
            </a:r>
            <a:r>
              <a:rPr lang="hu-HU" dirty="0" err="1" smtClean="0"/>
              <a:t>compiegne-i</a:t>
            </a:r>
            <a:r>
              <a:rPr lang="hu-HU" dirty="0" smtClean="0"/>
              <a:t> vasúti kocsiban) ; </a:t>
            </a:r>
            <a:r>
              <a:rPr lang="hu-HU" b="1" dirty="0" smtClean="0"/>
              <a:t>kettéosztása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err="1" smtClean="0"/>
              <a:t>-északi</a:t>
            </a:r>
            <a:r>
              <a:rPr lang="hu-HU" dirty="0" smtClean="0"/>
              <a:t> része és a teljes atlanti partvonal náci megszállás alá kerül, biztosítandó a tengeralattjáró-hadműveleteket</a:t>
            </a:r>
          </a:p>
          <a:p>
            <a:r>
              <a:rPr lang="hu-HU" dirty="0" err="1" smtClean="0"/>
              <a:t>-középső</a:t>
            </a:r>
            <a:r>
              <a:rPr lang="hu-HU" dirty="0" smtClean="0"/>
              <a:t> és déli része </a:t>
            </a:r>
            <a:r>
              <a:rPr lang="hu-HU" i="1" dirty="0" smtClean="0"/>
              <a:t>Vichy-Franciaország </a:t>
            </a:r>
            <a:r>
              <a:rPr lang="hu-HU" dirty="0" smtClean="0"/>
              <a:t>néven kollaboráns vezetéssel működik tovább</a:t>
            </a:r>
            <a:endParaRPr lang="hu-H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angliai csata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14282" y="1600200"/>
            <a:ext cx="8472518" cy="4525963"/>
          </a:xfrm>
        </p:spPr>
        <p:txBody>
          <a:bodyPr>
            <a:normAutofit fontScale="77500" lnSpcReduction="20000"/>
          </a:bodyPr>
          <a:lstStyle/>
          <a:p>
            <a:r>
              <a:rPr lang="hu-HU" dirty="0" smtClean="0"/>
              <a:t>Az USA  a Monroe-elvet képviseli</a:t>
            </a:r>
          </a:p>
          <a:p>
            <a:r>
              <a:rPr lang="hu-HU" dirty="0" smtClean="0"/>
              <a:t>Hitler szeretne megállapodni a britekkel a germán rokonságra hivatkozva, de Churchill, az új miniszterelnök az ellenállás politikáját hirdeti meg		Hitler célja a partraszállás, az invázió</a:t>
            </a:r>
          </a:p>
          <a:p>
            <a:r>
              <a:rPr lang="hu-HU" dirty="0" smtClean="0"/>
              <a:t>Ehhez ki kell harcolni a </a:t>
            </a:r>
            <a:r>
              <a:rPr lang="hu-HU" dirty="0" err="1" smtClean="0"/>
              <a:t>légifölényt</a:t>
            </a:r>
            <a:r>
              <a:rPr lang="hu-HU" dirty="0" smtClean="0"/>
              <a:t>	</a:t>
            </a:r>
            <a:r>
              <a:rPr lang="hu-HU" b="1" dirty="0" smtClean="0"/>
              <a:t>angliai csata</a:t>
            </a:r>
            <a:r>
              <a:rPr lang="hu-HU" dirty="0" smtClean="0"/>
              <a:t> (</a:t>
            </a:r>
            <a:r>
              <a:rPr lang="hu-HU" b="1" dirty="0" smtClean="0"/>
              <a:t>1940. június-szeptember</a:t>
            </a:r>
            <a:r>
              <a:rPr lang="hu-HU" dirty="0" smtClean="0"/>
              <a:t>); melyet a radaroknak köszönhetően a britek nyernek</a:t>
            </a:r>
          </a:p>
          <a:p>
            <a:r>
              <a:rPr lang="hu-HU" i="1" dirty="0" smtClean="0"/>
              <a:t>Radar: rádiólokátor. Elektromágneses hullámok segítségével észleli a repülőgépeket, hajókat. Először a britek alkalmazták. Rossz időjárási körülmények között is működik</a:t>
            </a:r>
            <a:r>
              <a:rPr lang="hu-HU" i="1" dirty="0" smtClean="0"/>
              <a:t>.</a:t>
            </a:r>
          </a:p>
          <a:p>
            <a:r>
              <a:rPr lang="hu-HU" b="1" dirty="0" smtClean="0"/>
              <a:t>1940</a:t>
            </a:r>
            <a:r>
              <a:rPr lang="hu-HU" dirty="0" smtClean="0"/>
              <a:t>. </a:t>
            </a:r>
            <a:r>
              <a:rPr lang="hu-HU" dirty="0" err="1" smtClean="0"/>
              <a:t>szept</a:t>
            </a:r>
            <a:r>
              <a:rPr lang="hu-HU" dirty="0" smtClean="0"/>
              <a:t>: </a:t>
            </a:r>
            <a:r>
              <a:rPr lang="hu-HU" dirty="0" smtClean="0"/>
              <a:t>N</a:t>
            </a:r>
            <a:r>
              <a:rPr lang="hu-HU" dirty="0" smtClean="0"/>
              <a:t>émetország, Olaszország, Japán </a:t>
            </a:r>
            <a:r>
              <a:rPr lang="hu-HU" b="1" dirty="0" smtClean="0"/>
              <a:t>háromhatalmi egyezmény</a:t>
            </a:r>
            <a:r>
              <a:rPr lang="hu-HU" dirty="0" smtClean="0"/>
              <a:t>e a kölcsönös segítségnyújtásról</a:t>
            </a:r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>
            <a:off x="5214942" y="3429000"/>
            <a:ext cx="357190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Jobbra nyíl 4"/>
          <p:cNvSpPr/>
          <p:nvPr/>
        </p:nvSpPr>
        <p:spPr>
          <a:xfrm>
            <a:off x="3929058" y="2714620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keleti hadművelet halasztása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14282" y="1600200"/>
            <a:ext cx="8472518" cy="4525963"/>
          </a:xfrm>
        </p:spPr>
        <p:txBody>
          <a:bodyPr>
            <a:normAutofit fontScale="70000" lnSpcReduction="20000"/>
          </a:bodyPr>
          <a:lstStyle/>
          <a:p>
            <a:r>
              <a:rPr lang="hu-HU" dirty="0" smtClean="0"/>
              <a:t>1941 </a:t>
            </a:r>
            <a:r>
              <a:rPr lang="hu-HU" dirty="0" smtClean="0"/>
              <a:t>tavaszán </a:t>
            </a:r>
            <a:r>
              <a:rPr lang="hu-HU" dirty="0" smtClean="0"/>
              <a:t>H</a:t>
            </a:r>
            <a:r>
              <a:rPr lang="hu-HU" dirty="0" smtClean="0"/>
              <a:t>itlernek Mussolinit </a:t>
            </a:r>
            <a:r>
              <a:rPr lang="hu-HU" dirty="0" smtClean="0"/>
              <a:t>kell </a:t>
            </a:r>
            <a:r>
              <a:rPr lang="hu-HU" dirty="0" smtClean="0"/>
              <a:t>megsegítenie </a:t>
            </a:r>
            <a:r>
              <a:rPr lang="hu-HU" dirty="0" smtClean="0"/>
              <a:t>a Balkánon, </a:t>
            </a:r>
            <a:r>
              <a:rPr lang="hu-HU" dirty="0" smtClean="0"/>
              <a:t>Görögországban</a:t>
            </a:r>
          </a:p>
          <a:p>
            <a:pPr>
              <a:buNone/>
            </a:pPr>
            <a:r>
              <a:rPr lang="hu-HU" b="1" dirty="0" smtClean="0"/>
              <a:t>-</a:t>
            </a:r>
            <a:r>
              <a:rPr lang="hu-HU" b="1" i="1" dirty="0" smtClean="0"/>
              <a:t>1936</a:t>
            </a:r>
            <a:r>
              <a:rPr lang="hu-HU" b="1" i="1" dirty="0" smtClean="0"/>
              <a:t>: antikomintern paktum </a:t>
            </a:r>
            <a:r>
              <a:rPr lang="hu-HU" i="1" dirty="0" smtClean="0"/>
              <a:t>(japán csatlakozás: 1937)</a:t>
            </a:r>
            <a:br>
              <a:rPr lang="hu-HU" i="1" dirty="0" smtClean="0"/>
            </a:br>
            <a:r>
              <a:rPr lang="hu-HU" i="1" dirty="0" err="1" smtClean="0"/>
              <a:t>-a</a:t>
            </a:r>
            <a:r>
              <a:rPr lang="hu-HU" i="1" dirty="0" smtClean="0"/>
              <a:t> világ újrafelosztására irányul: garantálja Japán távol-keleti érdekeit</a:t>
            </a:r>
            <a:br>
              <a:rPr lang="hu-HU" i="1" dirty="0" smtClean="0"/>
            </a:br>
            <a:r>
              <a:rPr lang="hu-HU" i="1" dirty="0" err="1" smtClean="0"/>
              <a:t>-elismeri</a:t>
            </a:r>
            <a:r>
              <a:rPr lang="hu-HU" i="1" dirty="0" smtClean="0"/>
              <a:t> </a:t>
            </a:r>
            <a:r>
              <a:rPr lang="hu-HU" i="1" dirty="0" err="1" smtClean="0"/>
              <a:t>Olaszo</a:t>
            </a:r>
            <a:r>
              <a:rPr lang="hu-HU" i="1" dirty="0" smtClean="0"/>
              <a:t>. igényeit a Balkánon és a földközi-medencében—cserében </a:t>
            </a:r>
            <a:r>
              <a:rPr lang="hu-HU" i="1" dirty="0" err="1" smtClean="0"/>
              <a:t>Olaszo</a:t>
            </a:r>
            <a:r>
              <a:rPr lang="hu-HU" i="1" dirty="0" smtClean="0"/>
              <a:t>. lemond Ausztria támogatásáról, elismerve No. közép-európai érdekeit</a:t>
            </a:r>
          </a:p>
          <a:p>
            <a:endParaRPr lang="hu-HU" dirty="0" smtClean="0"/>
          </a:p>
          <a:p>
            <a:endParaRPr lang="hu-HU" dirty="0" smtClean="0"/>
          </a:p>
          <a:p>
            <a:r>
              <a:rPr lang="hu-HU" b="1" dirty="0" smtClean="0"/>
              <a:t>Jugoszlávia</a:t>
            </a:r>
            <a:r>
              <a:rPr lang="hu-HU" dirty="0" smtClean="0"/>
              <a:t> lerohanása magyar </a:t>
            </a:r>
            <a:r>
              <a:rPr lang="hu-HU" dirty="0" smtClean="0"/>
              <a:t>segítséggel, biztosítandó a keleti hadművelet hátországát (az országban németellenes </a:t>
            </a:r>
            <a:r>
              <a:rPr lang="hu-HU" dirty="0" smtClean="0"/>
              <a:t>fordulat készült)</a:t>
            </a:r>
          </a:p>
          <a:p>
            <a:r>
              <a:rPr lang="hu-HU" b="1" dirty="0" smtClean="0"/>
              <a:t>Észak-Afrika</a:t>
            </a:r>
            <a:r>
              <a:rPr lang="hu-HU" dirty="0" smtClean="0"/>
              <a:t> (</a:t>
            </a:r>
            <a:r>
              <a:rPr lang="hu-HU" dirty="0" err="1" smtClean="0"/>
              <a:t>Afrikakorps</a:t>
            </a:r>
            <a:r>
              <a:rPr lang="hu-HU" dirty="0" smtClean="0"/>
              <a:t>): Rommel kezdeti győzelmei 	a britek visszaszorítása, akiknek Egyiptom stratégiai jelentőségű</a:t>
            </a:r>
          </a:p>
          <a:p>
            <a:pPr>
              <a:buNone/>
            </a:pPr>
            <a:r>
              <a:rPr lang="hu-HU" dirty="0" smtClean="0"/>
              <a:t>			többfrontos háború</a:t>
            </a:r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 flipV="1">
            <a:off x="6858016" y="5000636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Jobbra nyíl 4"/>
          <p:cNvSpPr/>
          <p:nvPr/>
        </p:nvSpPr>
        <p:spPr>
          <a:xfrm>
            <a:off x="857224" y="5572140"/>
            <a:ext cx="121444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 Szovjetunió lerohanása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643602"/>
          </a:xfrm>
        </p:spPr>
        <p:txBody>
          <a:bodyPr>
            <a:normAutofit fontScale="70000" lnSpcReduction="20000"/>
          </a:bodyPr>
          <a:lstStyle/>
          <a:p>
            <a:r>
              <a:rPr lang="hu-HU" dirty="0" smtClean="0"/>
              <a:t>Az élettér-elmélet megvalósítása</a:t>
            </a:r>
          </a:p>
          <a:p>
            <a:r>
              <a:rPr lang="hu-HU" b="1" dirty="0" smtClean="0"/>
              <a:t>1941</a:t>
            </a:r>
            <a:r>
              <a:rPr lang="hu-HU" b="1" dirty="0" smtClean="0"/>
              <a:t>. június 22.: </a:t>
            </a:r>
            <a:r>
              <a:rPr lang="hu-HU" dirty="0" smtClean="0"/>
              <a:t>a </a:t>
            </a:r>
            <a:r>
              <a:rPr lang="hu-HU" dirty="0" smtClean="0"/>
              <a:t>Barbarossa-hadművelet (a nyár közepén indul)</a:t>
            </a:r>
          </a:p>
          <a:p>
            <a:r>
              <a:rPr lang="hu-HU" dirty="0" smtClean="0"/>
              <a:t>Hadüzenet nélküli támadás; a világháború első szakaszában jelentős szovjet gazdasági támogatás Németországnak</a:t>
            </a:r>
            <a:endParaRPr lang="hu-HU" dirty="0" smtClean="0"/>
          </a:p>
          <a:p>
            <a:r>
              <a:rPr lang="hu-HU" dirty="0" smtClean="0"/>
              <a:t>Támadás 3 irányból: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Ideológiai célpont: Leningrád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Politikai célpont: Moszkva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Gazdasági célpont: Sztálingrád (a város neve vörös posztó!)</a:t>
            </a:r>
          </a:p>
          <a:p>
            <a:pPr marL="514350" indent="-514350"/>
            <a:r>
              <a:rPr lang="hu-HU" dirty="0" smtClean="0"/>
              <a:t>A hírszerzés értesítette Sztálint a várható német támadásról, de ő azt-a meg nem támadási egyezményre </a:t>
            </a:r>
            <a:r>
              <a:rPr lang="hu-HU" dirty="0" err="1" smtClean="0"/>
              <a:t>hivatkozva-nem</a:t>
            </a:r>
            <a:r>
              <a:rPr lang="hu-HU" dirty="0" smtClean="0"/>
              <a:t> vette komolyan. A lefejezett tábornoki kar miatt is lassú a szovjet reakció; a támadás első napjaiban rengeteg a hadifogoly.</a:t>
            </a:r>
            <a:endParaRPr lang="hu-HU" dirty="0" smtClean="0"/>
          </a:p>
          <a:p>
            <a:pPr marL="514350" indent="-514350"/>
            <a:r>
              <a:rPr lang="hu-HU" dirty="0" smtClean="0"/>
              <a:t>Az offenzíva 1941 decemberében Moszkva alatt elakad, bár a németek már a külvárosban járnak („tél tábornok” közbeszólt). </a:t>
            </a:r>
          </a:p>
          <a:p>
            <a:pPr marL="514350" indent="-514350"/>
            <a:r>
              <a:rPr lang="hu-HU" dirty="0" smtClean="0"/>
              <a:t>A német hadvezetés-a szovjet-finn háború tapasztalatai alapján- villámháborúra készült. Nem volt megfelelő ruházat, a fegyverek nem működtek a nagy hidegben. A Szovjetunió időközben megkezdte az összpontosítást.</a:t>
            </a:r>
            <a:endParaRPr lang="hu-H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372</Words>
  <Application>Microsoft Office PowerPoint</Application>
  <PresentationFormat>Diavetítés a képernyőre (4:3 oldalarány)</PresentationFormat>
  <Paragraphs>45</Paragraphs>
  <Slides>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9" baseType="lpstr">
      <vt:lpstr>Office-téma</vt:lpstr>
      <vt:lpstr>A 2. világháború (1939-1945)</vt:lpstr>
      <vt:lpstr>A háború kitörése</vt:lpstr>
      <vt:lpstr>Furcsa háború</vt:lpstr>
      <vt:lpstr>A szovjet-finn háború (1939-1940)</vt:lpstr>
      <vt:lpstr>Skandinávia elfoglalása: 1940 tavasza</vt:lpstr>
      <vt:lpstr>Az angliai csata</vt:lpstr>
      <vt:lpstr>A keleti hadművelet halasztása</vt:lpstr>
      <vt:lpstr>A Szovjetunió lerohanása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2. világháború</dc:title>
  <dc:creator>Töri2</dc:creator>
  <cp:lastModifiedBy>WinXP4ever</cp:lastModifiedBy>
  <cp:revision>14</cp:revision>
  <dcterms:created xsi:type="dcterms:W3CDTF">2015-03-20T10:04:54Z</dcterms:created>
  <dcterms:modified xsi:type="dcterms:W3CDTF">2015-03-23T10:54:15Z</dcterms:modified>
</cp:coreProperties>
</file>